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Funnel Display" pitchFamily="2" charset="0"/>
      <p:regular r:id="rId17"/>
    </p:embeddedFont>
    <p:embeddedFont>
      <p:font typeface="Funnel Sans" pitchFamily="2" charset="0"/>
      <p:regular r:id="rId18"/>
      <p:italic r:id="rId19"/>
    </p:embeddedFont>
  </p:embeddedFontLst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10"/>
  </p:normalViewPr>
  <p:slideViewPr>
    <p:cSldViewPr snapToGrid="0" snapToObjects="1">
      <p:cViewPr>
        <p:scale>
          <a:sx n="92" d="100"/>
          <a:sy n="92" d="100"/>
        </p:scale>
        <p:origin x="616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4499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324124" y="2031921"/>
            <a:ext cx="2040017" cy="449818"/>
          </a:xfrm>
          <a:prstGeom prst="roundRect">
            <a:avLst>
              <a:gd name="adj" fmla="val 17881"/>
            </a:avLst>
          </a:prstGeom>
          <a:solidFill>
            <a:srgbClr val="D8E7F3"/>
          </a:solidFill>
          <a:ln/>
        </p:spPr>
      </p:sp>
      <p:sp>
        <p:nvSpPr>
          <p:cNvPr id="4" name="Text 1"/>
          <p:cNvSpPr/>
          <p:nvPr/>
        </p:nvSpPr>
        <p:spPr>
          <a:xfrm>
            <a:off x="6467713" y="2103715"/>
            <a:ext cx="1752838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EXECUTIVE REPORT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6324124" y="2577465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Customer Churn Analysis &amp; Predictive Modeling Strategy</a:t>
            </a:r>
            <a:endParaRPr lang="en-US" sz="4400" dirty="0"/>
          </a:p>
        </p:txBody>
      </p:sp>
      <p:sp>
        <p:nvSpPr>
          <p:cNvPr id="6" name="Text 3"/>
          <p:cNvSpPr/>
          <p:nvPr/>
        </p:nvSpPr>
        <p:spPr>
          <a:xfrm>
            <a:off x="6324124" y="5048488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 comprehensive analysis of </a:t>
            </a:r>
            <a:r>
              <a:rPr lang="en-US" sz="185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10,000 customers</a:t>
            </a: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revealing critical risk factors and a proactive retention system capable of capturing </a:t>
            </a:r>
            <a:r>
              <a:rPr lang="en-US" sz="185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78% of at-risk customers</a:t>
            </a: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before they leave.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989528"/>
            <a:ext cx="1000125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3371A5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CHAPTER 5</a:t>
            </a:r>
            <a:endParaRPr lang="en-US" sz="1500" dirty="0"/>
          </a:p>
        </p:txBody>
      </p:sp>
      <p:sp>
        <p:nvSpPr>
          <p:cNvPr id="4" name="Text 1"/>
          <p:cNvSpPr/>
          <p:nvPr/>
        </p:nvSpPr>
        <p:spPr>
          <a:xfrm>
            <a:off x="837724" y="146327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Conclusion</a:t>
            </a:r>
            <a:endParaRPr lang="en-US" sz="4400" dirty="0"/>
          </a:p>
        </p:txBody>
      </p:sp>
      <p:sp>
        <p:nvSpPr>
          <p:cNvPr id="5" name="Text 2"/>
          <p:cNvSpPr/>
          <p:nvPr/>
        </p:nvSpPr>
        <p:spPr>
          <a:xfrm>
            <a:off x="837724" y="2526268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optimized LightGBM model provides a </a:t>
            </a:r>
            <a:r>
              <a:rPr lang="en-US" sz="185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robust defensive tool</a:t>
            </a: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 Although churn is currently 20.37%, the ability to predict nearly </a:t>
            </a:r>
            <a:r>
              <a:rPr lang="en-US" sz="185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4 out of 5 churners</a:t>
            </a: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enables a proactive, data-driven strategy focused on </a:t>
            </a:r>
            <a:r>
              <a:rPr lang="en-US" sz="185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capital preservation</a:t>
            </a: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and </a:t>
            </a:r>
            <a:r>
              <a:rPr lang="en-US" sz="185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long-term customer loyalty</a:t>
            </a: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837724" y="4327565"/>
            <a:ext cx="3614618" cy="1372433"/>
          </a:xfrm>
          <a:prstGeom prst="roundRect">
            <a:avLst>
              <a:gd name="adj" fmla="val 7326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84659" y="45745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20.37%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84659" y="5070038"/>
            <a:ext cx="312074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Current churn rate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4691658" y="4327565"/>
            <a:ext cx="3614618" cy="1372433"/>
          </a:xfrm>
          <a:prstGeom prst="roundRect">
            <a:avLst>
              <a:gd name="adj" fmla="val 7326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938593" y="45745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78%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938593" y="5070038"/>
            <a:ext cx="312074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At-risk customers captured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7724" y="5939314"/>
            <a:ext cx="7468553" cy="1372433"/>
          </a:xfrm>
          <a:prstGeom prst="roundRect">
            <a:avLst>
              <a:gd name="adj" fmla="val 7326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84659" y="618624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Data-Driven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084659" y="6681788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Proactive retention strategy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28762" y="1069777"/>
            <a:ext cx="499467" cy="114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50" dirty="0">
                <a:solidFill>
                  <a:srgbClr val="3371A5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CHAPTER 1</a:t>
            </a:r>
            <a:endParaRPr lang="en-US" sz="750" dirty="0"/>
          </a:p>
        </p:txBody>
      </p:sp>
      <p:sp>
        <p:nvSpPr>
          <p:cNvPr id="3" name="Text 1"/>
          <p:cNvSpPr/>
          <p:nvPr/>
        </p:nvSpPr>
        <p:spPr>
          <a:xfrm>
            <a:off x="3428762" y="124432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Executive Summary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3428762" y="1685925"/>
            <a:ext cx="7772757" cy="287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Our current churn rate stands at </a:t>
            </a:r>
            <a:r>
              <a:rPr lang="en-US" sz="90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20.37%</a:t>
            </a:r>
            <a:r>
              <a:rPr lang="en-US" sz="9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 Through exploratory data analysis and an optimized LightGBM predictive model, we've identified critical risk factors and built a proactive retention system.</a:t>
            </a:r>
            <a:endParaRPr lang="en-US" sz="9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762" y="2142642"/>
            <a:ext cx="7772400" cy="4254366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8843875" y="3940489"/>
            <a:ext cx="1364644" cy="245444"/>
          </a:xfrm>
          <a:prstGeom prst="roundRect">
            <a:avLst>
              <a:gd name="adj" fmla="val 52157"/>
            </a:avLst>
          </a:prstGeom>
          <a:solidFill>
            <a:srgbClr val="FFFFFF">
              <a:alpha val="20000"/>
            </a:srgbClr>
          </a:solidFill>
          <a:ln w="7620">
            <a:solidFill>
              <a:srgbClr val="000000"/>
            </a:solidFill>
            <a:prstDash val="solid"/>
          </a:ln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463" y="4001851"/>
            <a:ext cx="122722" cy="12272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079092" y="3971170"/>
            <a:ext cx="1057839" cy="18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00" dirty="0">
                <a:solidFill>
                  <a:srgbClr val="2B3541"/>
                </a:solidFill>
                <a:latin typeface="-apple-system, BlinkMacSystemFont, Segoe UI, Roboto, Helvetica Neue, Arial, sans-serif Medium" pitchFamily="34" charset="0"/>
                <a:ea typeface="-apple-system, BlinkMacSystemFont, Segoe UI, Roboto, Helvetica Neue, Arial, sans-serif Medium" pitchFamily="34" charset="-122"/>
                <a:cs typeface="-apple-system, BlinkMacSystemFont, Segoe UI, Roboto, Helvetica Neue, Arial, sans-serif Medium" pitchFamily="34" charset="-120"/>
              </a:rPr>
              <a:t>Retained·79.63%</a:t>
            </a:r>
            <a:endParaRPr lang="en-US" sz="700" dirty="0"/>
          </a:p>
        </p:txBody>
      </p:sp>
      <p:sp>
        <p:nvSpPr>
          <p:cNvPr id="9" name="Text 5"/>
          <p:cNvSpPr/>
          <p:nvPr/>
        </p:nvSpPr>
        <p:spPr>
          <a:xfrm>
            <a:off x="9590114" y="3971170"/>
            <a:ext cx="546817" cy="18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00" dirty="0">
                <a:solidFill>
                  <a:srgbClr val="2B3541"/>
                </a:solidFill>
                <a:latin typeface="-apple-system, BlinkMacSystemFont, Segoe UI, Roboto, Helvetica Neue, Arial, sans-serif Medium" pitchFamily="34" charset="0"/>
                <a:ea typeface="-apple-system, BlinkMacSystemFont, Segoe UI, Roboto, Helvetica Neue, Arial, sans-serif Medium" pitchFamily="34" charset="-122"/>
                <a:cs typeface="-apple-system, BlinkMacSystemFont, Segoe UI, Roboto, Helvetica Neue, Arial, sans-serif Medium" pitchFamily="34" charset="-120"/>
              </a:rPr>
              <a:t>·79.63%</a:t>
            </a:r>
            <a:endParaRPr lang="en-US" sz="700" dirty="0"/>
          </a:p>
        </p:txBody>
      </p:sp>
      <p:sp>
        <p:nvSpPr>
          <p:cNvPr id="10" name="Text 6"/>
          <p:cNvSpPr/>
          <p:nvPr/>
        </p:nvSpPr>
        <p:spPr>
          <a:xfrm>
            <a:off x="9639172" y="3971170"/>
            <a:ext cx="32917" cy="18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00" dirty="0">
                <a:solidFill>
                  <a:srgbClr val="2B3541"/>
                </a:solidFill>
                <a:latin typeface="-apple-system, BlinkMacSystemFont, Segoe UI, Roboto, Helvetica Neue, Arial, sans-serif Medium" pitchFamily="34" charset="0"/>
                <a:ea typeface="-apple-system, BlinkMacSystemFont, Segoe UI, Roboto, Helvetica Neue, Arial, sans-serif Medium" pitchFamily="34" charset="-122"/>
                <a:cs typeface="-apple-system, BlinkMacSystemFont, Segoe UI, Roboto, Helvetica Neue, Arial, sans-serif Medium" pitchFamily="34" charset="-120"/>
              </a:rPr>
              <a:t>·</a:t>
            </a:r>
            <a:endParaRPr lang="en-US" sz="700" dirty="0"/>
          </a:p>
        </p:txBody>
      </p:sp>
      <p:sp>
        <p:nvSpPr>
          <p:cNvPr id="11" name="Shape 7"/>
          <p:cNvSpPr/>
          <p:nvPr/>
        </p:nvSpPr>
        <p:spPr>
          <a:xfrm>
            <a:off x="8843875" y="4267748"/>
            <a:ext cx="1354098" cy="245444"/>
          </a:xfrm>
          <a:prstGeom prst="roundRect">
            <a:avLst>
              <a:gd name="adj" fmla="val 52157"/>
            </a:avLst>
          </a:prstGeom>
          <a:solidFill>
            <a:srgbClr val="FFFFFF">
              <a:alpha val="20000"/>
            </a:srgbClr>
          </a:solidFill>
          <a:ln w="7620">
            <a:solidFill>
              <a:srgbClr val="000000"/>
            </a:solidFill>
            <a:prstDash val="solid"/>
          </a:ln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5463" y="4329110"/>
            <a:ext cx="122722" cy="122722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079092" y="4298429"/>
            <a:ext cx="1047292" cy="1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00" dirty="0">
                <a:solidFill>
                  <a:srgbClr val="2B3541"/>
                </a:solidFill>
                <a:latin typeface="-apple-system, BlinkMacSystemFont, Segoe UI, Roboto, Helvetica Neue, Arial, sans-serif Medium" pitchFamily="34" charset="0"/>
                <a:ea typeface="-apple-system, BlinkMacSystemFont, Segoe UI, Roboto, Helvetica Neue, Arial, sans-serif Medium" pitchFamily="34" charset="-122"/>
                <a:cs typeface="-apple-system, BlinkMacSystemFont, Segoe UI, Roboto, Helvetica Neue, Arial, sans-serif Medium" pitchFamily="34" charset="-120"/>
              </a:rPr>
              <a:t>Churned·20.37%</a:t>
            </a:r>
            <a:endParaRPr lang="en-US" sz="700" dirty="0"/>
          </a:p>
        </p:txBody>
      </p:sp>
      <p:sp>
        <p:nvSpPr>
          <p:cNvPr id="14" name="Text 9"/>
          <p:cNvSpPr/>
          <p:nvPr/>
        </p:nvSpPr>
        <p:spPr>
          <a:xfrm>
            <a:off x="9579568" y="4298429"/>
            <a:ext cx="546817" cy="1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00" dirty="0">
                <a:solidFill>
                  <a:srgbClr val="2B3541"/>
                </a:solidFill>
                <a:latin typeface="-apple-system, BlinkMacSystemFont, Segoe UI, Roboto, Helvetica Neue, Arial, sans-serif Medium" pitchFamily="34" charset="0"/>
                <a:ea typeface="-apple-system, BlinkMacSystemFont, Segoe UI, Roboto, Helvetica Neue, Arial, sans-serif Medium" pitchFamily="34" charset="-122"/>
                <a:cs typeface="-apple-system, BlinkMacSystemFont, Segoe UI, Roboto, Helvetica Neue, Arial, sans-serif Medium" pitchFamily="34" charset="-120"/>
              </a:rPr>
              <a:t>·20.37%</a:t>
            </a:r>
            <a:endParaRPr lang="en-US" sz="700" dirty="0"/>
          </a:p>
        </p:txBody>
      </p:sp>
      <p:sp>
        <p:nvSpPr>
          <p:cNvPr id="15" name="Text 10"/>
          <p:cNvSpPr/>
          <p:nvPr/>
        </p:nvSpPr>
        <p:spPr>
          <a:xfrm>
            <a:off x="9628625" y="4298429"/>
            <a:ext cx="32917" cy="1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00" dirty="0">
                <a:solidFill>
                  <a:srgbClr val="2B3541"/>
                </a:solidFill>
                <a:latin typeface="-apple-system, BlinkMacSystemFont, Segoe UI, Roboto, Helvetica Neue, Arial, sans-serif Medium" pitchFamily="34" charset="0"/>
                <a:ea typeface="-apple-system, BlinkMacSystemFont, Segoe UI, Roboto, Helvetica Neue, Arial, sans-serif Medium" pitchFamily="34" charset="-122"/>
                <a:cs typeface="-apple-system, BlinkMacSystemFont, Segoe UI, Roboto, Helvetica Neue, Arial, sans-serif Medium" pitchFamily="34" charset="-120"/>
              </a:rPr>
              <a:t>·</a:t>
            </a:r>
            <a:endParaRPr lang="en-US" sz="700" dirty="0"/>
          </a:p>
        </p:txBody>
      </p:sp>
      <p:sp>
        <p:nvSpPr>
          <p:cNvPr id="16" name="Text 11"/>
          <p:cNvSpPr/>
          <p:nvPr/>
        </p:nvSpPr>
        <p:spPr>
          <a:xfrm>
            <a:off x="3428762" y="6520101"/>
            <a:ext cx="2541032" cy="394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31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10K</a:t>
            </a:r>
            <a:endParaRPr lang="en-US" sz="3100" dirty="0"/>
          </a:p>
        </p:txBody>
      </p:sp>
      <p:sp>
        <p:nvSpPr>
          <p:cNvPr id="17" name="Text 12"/>
          <p:cNvSpPr/>
          <p:nvPr/>
        </p:nvSpPr>
        <p:spPr>
          <a:xfrm>
            <a:off x="3995261" y="7019568"/>
            <a:ext cx="1408033" cy="17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Customers Analyzed</a:t>
            </a:r>
            <a:endParaRPr lang="en-US" sz="1100" dirty="0"/>
          </a:p>
        </p:txBody>
      </p:sp>
      <p:sp>
        <p:nvSpPr>
          <p:cNvPr id="18" name="Text 13"/>
          <p:cNvSpPr/>
          <p:nvPr/>
        </p:nvSpPr>
        <p:spPr>
          <a:xfrm>
            <a:off x="6044565" y="6520101"/>
            <a:ext cx="2541032" cy="394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31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20.37%</a:t>
            </a:r>
            <a:endParaRPr lang="en-US" sz="3100" dirty="0"/>
          </a:p>
        </p:txBody>
      </p:sp>
      <p:sp>
        <p:nvSpPr>
          <p:cNvPr id="19" name="Text 14"/>
          <p:cNvSpPr/>
          <p:nvPr/>
        </p:nvSpPr>
        <p:spPr>
          <a:xfrm>
            <a:off x="6611064" y="7019568"/>
            <a:ext cx="1408033" cy="17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Churn Rate</a:t>
            </a:r>
            <a:endParaRPr lang="en-US" sz="1100" dirty="0"/>
          </a:p>
        </p:txBody>
      </p:sp>
      <p:sp>
        <p:nvSpPr>
          <p:cNvPr id="20" name="Text 15"/>
          <p:cNvSpPr/>
          <p:nvPr/>
        </p:nvSpPr>
        <p:spPr>
          <a:xfrm>
            <a:off x="8660368" y="6520101"/>
            <a:ext cx="2541032" cy="394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31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78%</a:t>
            </a:r>
            <a:endParaRPr lang="en-US" sz="3100" dirty="0"/>
          </a:p>
        </p:txBody>
      </p:sp>
      <p:sp>
        <p:nvSpPr>
          <p:cNvPr id="21" name="Text 16"/>
          <p:cNvSpPr/>
          <p:nvPr/>
        </p:nvSpPr>
        <p:spPr>
          <a:xfrm>
            <a:off x="9226868" y="7019568"/>
            <a:ext cx="1408033" cy="17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At-Risk Capture Rate</a:t>
            </a:r>
            <a:endParaRPr lang="en-US" sz="11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20353" y="1651040"/>
            <a:ext cx="2861072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00" dirty="0">
                <a:solidFill>
                  <a:srgbClr val="3371A5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CHAPTER 2 — KEY BUSINESS INSIGHTS</a:t>
            </a:r>
            <a:endParaRPr lang="en-US" sz="1200" dirty="0"/>
          </a:p>
        </p:txBody>
      </p:sp>
      <p:sp>
        <p:nvSpPr>
          <p:cNvPr id="3" name="Text 1"/>
          <p:cNvSpPr/>
          <p:nvPr/>
        </p:nvSpPr>
        <p:spPr>
          <a:xfrm>
            <a:off x="920353" y="2004536"/>
            <a:ext cx="9173647" cy="579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Geographic &amp; Demographic Risk Hotspots</a:t>
            </a:r>
            <a:endParaRPr lang="en-US" sz="36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353" y="3089960"/>
            <a:ext cx="6156960" cy="337012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62969" y="2988707"/>
            <a:ext cx="2780348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Germany Crisis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7562969" y="3498056"/>
            <a:ext cx="6154460" cy="861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Germany's churn rate of </a:t>
            </a:r>
            <a:r>
              <a:rPr lang="en-US" sz="155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32.44%</a:t>
            </a:r>
            <a:r>
              <a:rPr lang="en-US" sz="15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is more than double France (16.15%) and Spain (16.67%). German customers maintain the highest average balances (~</a:t>
            </a:r>
            <a:r>
              <a:rPr lang="en-US" sz="155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$119,730</a:t>
            </a:r>
            <a:r>
              <a:rPr lang="en-US" sz="15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).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562969" y="4541401"/>
            <a:ext cx="6154460" cy="1029414"/>
          </a:xfrm>
          <a:prstGeom prst="roundRect">
            <a:avLst>
              <a:gd name="adj" fmla="val 8035"/>
            </a:avLst>
          </a:prstGeom>
          <a:solidFill>
            <a:srgbClr val="C5DBED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9898" y="4828461"/>
            <a:ext cx="246102" cy="19692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8202930" y="4752499"/>
            <a:ext cx="5317569" cy="5741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Inactive members churn at </a:t>
            </a:r>
            <a:r>
              <a:rPr lang="en-US" sz="1550" b="1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26.85%</a:t>
            </a:r>
            <a:r>
              <a:rPr lang="en-US" sz="155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vs. 14.27% for active members.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20353" y="1651040"/>
            <a:ext cx="2861072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00" dirty="0">
                <a:solidFill>
                  <a:srgbClr val="3371A5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CHAPTER 2 — KEY BUSINESS INSIGHTS</a:t>
            </a:r>
            <a:endParaRPr lang="en-US" sz="1200" dirty="0"/>
          </a:p>
        </p:txBody>
      </p:sp>
      <p:sp>
        <p:nvSpPr>
          <p:cNvPr id="3" name="Text 1"/>
          <p:cNvSpPr/>
          <p:nvPr/>
        </p:nvSpPr>
        <p:spPr>
          <a:xfrm>
            <a:off x="920353" y="2004536"/>
            <a:ext cx="6244947" cy="579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Credit Health &amp; Engagement</a:t>
            </a:r>
            <a:endParaRPr lang="en-US" sz="3600" dirty="0"/>
          </a:p>
        </p:txBody>
      </p:sp>
      <p:sp>
        <p:nvSpPr>
          <p:cNvPr id="5" name="Text 2"/>
          <p:cNvSpPr/>
          <p:nvPr/>
        </p:nvSpPr>
        <p:spPr>
          <a:xfrm>
            <a:off x="7562969" y="2988707"/>
            <a:ext cx="2780348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Key Findings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7562969" y="3498056"/>
            <a:ext cx="6154460" cy="1835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55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Inactive members</a:t>
            </a:r>
            <a:r>
              <a:rPr lang="en-US" sz="15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are nearly twice as likely to churn as active members</a:t>
            </a:r>
            <a:endParaRPr lang="en-US" sz="1550" dirty="0"/>
          </a:p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5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Customers with </a:t>
            </a:r>
            <a:r>
              <a:rPr lang="en-US" sz="155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'Very Low' credit scores</a:t>
            </a:r>
            <a:r>
              <a:rPr lang="en-US" sz="15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show the highest attrition at 23.73%</a:t>
            </a:r>
            <a:endParaRPr lang="en-US" sz="1550" dirty="0"/>
          </a:p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5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Engagement level is a stronger predictor of churn than credit score alone</a:t>
            </a:r>
            <a:endParaRPr lang="en-US" sz="15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E419BB-3C11-3BC0-0200-CE26E0CBA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094" y="2988706"/>
            <a:ext cx="6413500" cy="265711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87718"/>
            <a:ext cx="3479959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3371A5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CHAPTER 2 — KEY BUSINESS INSIGHTS</a:t>
            </a:r>
            <a:endParaRPr lang="en-US" sz="1500" dirty="0"/>
          </a:p>
        </p:txBody>
      </p:sp>
      <p:sp>
        <p:nvSpPr>
          <p:cNvPr id="4" name="Text 1"/>
          <p:cNvSpPr/>
          <p:nvPr/>
        </p:nvSpPr>
        <p:spPr>
          <a:xfrm>
            <a:off x="837724" y="1261467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Product &amp; Balance Anomalies</a:t>
            </a:r>
            <a:endParaRPr lang="en-US" sz="4400" dirty="0"/>
          </a:p>
        </p:txBody>
      </p:sp>
      <p:sp>
        <p:nvSpPr>
          <p:cNvPr id="5" name="Shape 2"/>
          <p:cNvSpPr/>
          <p:nvPr/>
        </p:nvSpPr>
        <p:spPr>
          <a:xfrm>
            <a:off x="837724" y="3028474"/>
            <a:ext cx="3614618" cy="2490430"/>
          </a:xfrm>
          <a:prstGeom prst="roundRect">
            <a:avLst>
              <a:gd name="adj" fmla="val 4037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84659" y="3275409"/>
            <a:ext cx="312074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The 'Product 2' Sweet Spot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84659" y="4122896"/>
            <a:ext cx="312074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Customers with exactly </a:t>
            </a:r>
            <a:r>
              <a:rPr lang="en-US" sz="185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2 products</a:t>
            </a: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are the most loyal — only </a:t>
            </a:r>
            <a:r>
              <a:rPr lang="en-US" sz="185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7.58%</a:t>
            </a: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churn rate.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1658" y="3028474"/>
            <a:ext cx="3614618" cy="2490430"/>
          </a:xfrm>
          <a:prstGeom prst="roundRect">
            <a:avLst>
              <a:gd name="adj" fmla="val 4037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938593" y="3275409"/>
            <a:ext cx="297930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Multi-Product Paradox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38593" y="3770948"/>
            <a:ext cx="312074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100%</a:t>
            </a: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of customers with 4 products have left — a critical service failure.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837724" y="5758220"/>
            <a:ext cx="7468553" cy="1755458"/>
          </a:xfrm>
          <a:prstGeom prst="roundRect">
            <a:avLst>
              <a:gd name="adj" fmla="val 5727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84659" y="600515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Balance Sensitivity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84659" y="6500693"/>
            <a:ext cx="697468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High-balance customers show elevated churn (</a:t>
            </a:r>
            <a:r>
              <a:rPr lang="en-US" sz="185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23.68%–26.28%</a:t>
            </a: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), signaling high-value segment volatility.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20353" y="1651040"/>
            <a:ext cx="2861072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00" dirty="0">
                <a:solidFill>
                  <a:srgbClr val="3371A5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CHAPTER 2 — KEY BUSINESS INSIGHTS</a:t>
            </a:r>
            <a:endParaRPr lang="en-US" sz="1200" dirty="0"/>
          </a:p>
        </p:txBody>
      </p:sp>
      <p:sp>
        <p:nvSpPr>
          <p:cNvPr id="3" name="Text 1"/>
          <p:cNvSpPr/>
          <p:nvPr/>
        </p:nvSpPr>
        <p:spPr>
          <a:xfrm>
            <a:off x="920353" y="2004536"/>
            <a:ext cx="6492835" cy="579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Product Count vs. Churn Rate</a:t>
            </a:r>
            <a:endParaRPr lang="en-US" sz="36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353" y="3089960"/>
            <a:ext cx="6156960" cy="337012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62969" y="2988707"/>
            <a:ext cx="2987397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The Paradox Explained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7562969" y="3498056"/>
            <a:ext cx="6154460" cy="861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Churn follows a </a:t>
            </a:r>
            <a:r>
              <a:rPr lang="en-US" sz="155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U-shaped curve</a:t>
            </a:r>
            <a:r>
              <a:rPr lang="en-US" sz="15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 Two-product customers are the stickiest, while single-product and multi-product customers represent the highest risk.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562969" y="4541401"/>
            <a:ext cx="6154460" cy="1029414"/>
          </a:xfrm>
          <a:prstGeom prst="roundRect">
            <a:avLst>
              <a:gd name="adj" fmla="val 8035"/>
            </a:avLst>
          </a:prstGeom>
          <a:solidFill>
            <a:srgbClr val="C5DBED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9898" y="4828461"/>
            <a:ext cx="246102" cy="19692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8202930" y="4752499"/>
            <a:ext cx="5317569" cy="5741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Moving single-product customers to two products could dramatically reduce churn.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30391" y="876776"/>
            <a:ext cx="1807131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800" dirty="0">
                <a:solidFill>
                  <a:srgbClr val="3371A5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CHAPTER 3 — PREDICTIVE MODELING</a:t>
            </a:r>
            <a:endParaRPr lang="en-US" sz="800" dirty="0"/>
          </a:p>
        </p:txBody>
      </p:sp>
      <p:sp>
        <p:nvSpPr>
          <p:cNvPr id="3" name="Text 1"/>
          <p:cNvSpPr/>
          <p:nvPr/>
        </p:nvSpPr>
        <p:spPr>
          <a:xfrm>
            <a:off x="3130391" y="1069896"/>
            <a:ext cx="4342448" cy="378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LightGBM Model Performance</a:t>
            </a:r>
            <a:endParaRPr lang="en-US" sz="2350" dirty="0"/>
          </a:p>
        </p:txBody>
      </p:sp>
      <p:sp>
        <p:nvSpPr>
          <p:cNvPr id="4" name="Text 2"/>
          <p:cNvSpPr/>
          <p:nvPr/>
        </p:nvSpPr>
        <p:spPr>
          <a:xfrm>
            <a:off x="3130391" y="1552932"/>
            <a:ext cx="8369498" cy="158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We deployed an optimized </a:t>
            </a:r>
            <a:r>
              <a:rPr lang="en-US" sz="100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LightGBM model</a:t>
            </a:r>
            <a:r>
              <a:rPr lang="en-US" sz="10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, prioritizing Recall to maximize capture of at-risk revenue.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4408408" y="2626995"/>
            <a:ext cx="1585079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78%</a:t>
            </a:r>
            <a:endParaRPr lang="en-US" sz="25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4458" y="1821537"/>
            <a:ext cx="1933099" cy="1933099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4442936" y="3856077"/>
            <a:ext cx="1516142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50"/>
              </a:lnSpc>
              <a:buNone/>
            </a:pPr>
            <a:r>
              <a:rPr lang="en-US" sz="11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Recall</a:t>
            </a:r>
            <a:endParaRPr lang="en-US" sz="1150" dirty="0"/>
          </a:p>
        </p:txBody>
      </p:sp>
      <p:sp>
        <p:nvSpPr>
          <p:cNvPr id="8" name="Text 5"/>
          <p:cNvSpPr/>
          <p:nvPr/>
        </p:nvSpPr>
        <p:spPr>
          <a:xfrm>
            <a:off x="3130391" y="4087058"/>
            <a:ext cx="4141351" cy="158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10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Captures 78% of actual churners</a:t>
            </a:r>
            <a:endParaRPr lang="en-US" sz="1000" dirty="0"/>
          </a:p>
        </p:txBody>
      </p:sp>
      <p:sp>
        <p:nvSpPr>
          <p:cNvPr id="9" name="Text 6"/>
          <p:cNvSpPr/>
          <p:nvPr/>
        </p:nvSpPr>
        <p:spPr>
          <a:xfrm>
            <a:off x="8636556" y="2626995"/>
            <a:ext cx="1585079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85.7%</a:t>
            </a:r>
            <a:endParaRPr lang="en-US" sz="250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2605" y="1821537"/>
            <a:ext cx="1933099" cy="1933099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8671084" y="3856077"/>
            <a:ext cx="1516142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50"/>
              </a:lnSpc>
              <a:buNone/>
            </a:pPr>
            <a:r>
              <a:rPr lang="en-US" sz="11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ROC-AUC</a:t>
            </a:r>
            <a:endParaRPr lang="en-US" sz="1150" dirty="0"/>
          </a:p>
        </p:txBody>
      </p:sp>
      <p:sp>
        <p:nvSpPr>
          <p:cNvPr id="12" name="Text 8"/>
          <p:cNvSpPr/>
          <p:nvPr/>
        </p:nvSpPr>
        <p:spPr>
          <a:xfrm>
            <a:off x="7358420" y="4087058"/>
            <a:ext cx="4141470" cy="158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10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Strong ranking ability</a:t>
            </a:r>
            <a:endParaRPr lang="en-US" sz="1000" dirty="0"/>
          </a:p>
        </p:txBody>
      </p:sp>
      <p:sp>
        <p:nvSpPr>
          <p:cNvPr id="13" name="Text 9"/>
          <p:cNvSpPr/>
          <p:nvPr/>
        </p:nvSpPr>
        <p:spPr>
          <a:xfrm>
            <a:off x="4408408" y="5221843"/>
            <a:ext cx="1585079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44%</a:t>
            </a:r>
            <a:endParaRPr lang="en-US" sz="2500" dirty="0"/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4458" y="4416385"/>
            <a:ext cx="1933099" cy="1933099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4442936" y="6450925"/>
            <a:ext cx="1516142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50"/>
              </a:lnSpc>
              <a:buNone/>
            </a:pPr>
            <a:r>
              <a:rPr lang="en-US" sz="11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Precision</a:t>
            </a:r>
            <a:endParaRPr lang="en-US" sz="1150" dirty="0"/>
          </a:p>
        </p:txBody>
      </p:sp>
      <p:sp>
        <p:nvSpPr>
          <p:cNvPr id="16" name="Text 11"/>
          <p:cNvSpPr/>
          <p:nvPr/>
        </p:nvSpPr>
        <p:spPr>
          <a:xfrm>
            <a:off x="3130391" y="6681907"/>
            <a:ext cx="4141351" cy="158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10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44% of flagged customers are real churners</a:t>
            </a:r>
            <a:endParaRPr lang="en-US" sz="1000" dirty="0"/>
          </a:p>
        </p:txBody>
      </p:sp>
      <p:sp>
        <p:nvSpPr>
          <p:cNvPr id="17" name="Text 12"/>
          <p:cNvSpPr/>
          <p:nvPr/>
        </p:nvSpPr>
        <p:spPr>
          <a:xfrm>
            <a:off x="8636556" y="5221843"/>
            <a:ext cx="1585079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76%</a:t>
            </a:r>
            <a:endParaRPr lang="en-US" sz="2500" dirty="0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62605" y="4416385"/>
            <a:ext cx="1933099" cy="1933099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8671084" y="6450925"/>
            <a:ext cx="1516142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50"/>
              </a:lnSpc>
              <a:buNone/>
            </a:pPr>
            <a:r>
              <a:rPr lang="en-US" sz="11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Accuracy</a:t>
            </a:r>
            <a:endParaRPr lang="en-US" sz="1150" dirty="0"/>
          </a:p>
        </p:txBody>
      </p:sp>
      <p:sp>
        <p:nvSpPr>
          <p:cNvPr id="20" name="Text 14"/>
          <p:cNvSpPr/>
          <p:nvPr/>
        </p:nvSpPr>
        <p:spPr>
          <a:xfrm>
            <a:off x="7358420" y="6681907"/>
            <a:ext cx="4141470" cy="158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10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Balanced trade-off favoring Recall</a:t>
            </a:r>
            <a:endParaRPr lang="en-US" sz="1000" dirty="0"/>
          </a:p>
        </p:txBody>
      </p:sp>
      <p:sp>
        <p:nvSpPr>
          <p:cNvPr id="21" name="Text 15"/>
          <p:cNvSpPr/>
          <p:nvPr/>
        </p:nvSpPr>
        <p:spPr>
          <a:xfrm>
            <a:off x="3323630" y="6996351"/>
            <a:ext cx="8176260" cy="316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0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 banking, Customer Acquisition Cost (CAC) far exceeds the cost of a false positive retention outreach. Achieving </a:t>
            </a:r>
            <a:r>
              <a:rPr lang="en-US" sz="100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78% Recall</a:t>
            </a:r>
            <a:r>
              <a:rPr lang="en-US" sz="10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ensures the majority of potential losses are proactively flagged.</a:t>
            </a:r>
            <a:endParaRPr lang="en-US" sz="1000" dirty="0"/>
          </a:p>
        </p:txBody>
      </p:sp>
      <p:sp>
        <p:nvSpPr>
          <p:cNvPr id="22" name="Shape 16"/>
          <p:cNvSpPr/>
          <p:nvPr/>
        </p:nvSpPr>
        <p:spPr>
          <a:xfrm>
            <a:off x="3130391" y="6918365"/>
            <a:ext cx="15240" cy="472916"/>
          </a:xfrm>
          <a:prstGeom prst="rect">
            <a:avLst/>
          </a:prstGeom>
          <a:solidFill>
            <a:srgbClr val="3371A5"/>
          </a:solidFill>
          <a:ln/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73906"/>
            <a:ext cx="1000125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3371A5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CHAPTER 4</a:t>
            </a:r>
            <a:endParaRPr lang="en-US" sz="1500" dirty="0"/>
          </a:p>
        </p:txBody>
      </p:sp>
      <p:sp>
        <p:nvSpPr>
          <p:cNvPr id="3" name="Text 1"/>
          <p:cNvSpPr/>
          <p:nvPr/>
        </p:nvSpPr>
        <p:spPr>
          <a:xfrm>
            <a:off x="837724" y="1247656"/>
            <a:ext cx="762250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Strategic Recommendations</a:t>
            </a:r>
            <a:endParaRPr lang="en-US" sz="4400" dirty="0"/>
          </a:p>
        </p:txBody>
      </p:sp>
      <p:sp>
        <p:nvSpPr>
          <p:cNvPr id="4" name="Shape 2"/>
          <p:cNvSpPr/>
          <p:nvPr/>
        </p:nvSpPr>
        <p:spPr>
          <a:xfrm>
            <a:off x="837724" y="2669619"/>
            <a:ext cx="6357818" cy="2129790"/>
          </a:xfrm>
          <a:prstGeom prst="roundRect">
            <a:avLst>
              <a:gd name="adj" fmla="val 6869"/>
            </a:avLst>
          </a:prstGeom>
          <a:solidFill>
            <a:srgbClr val="FAF5EB"/>
          </a:solidFill>
          <a:ln/>
        </p:spPr>
      </p:sp>
      <p:sp>
        <p:nvSpPr>
          <p:cNvPr id="5" name="Shape 3"/>
          <p:cNvSpPr/>
          <p:nvPr/>
        </p:nvSpPr>
        <p:spPr>
          <a:xfrm>
            <a:off x="837724" y="2639139"/>
            <a:ext cx="6357818" cy="121920"/>
          </a:xfrm>
          <a:prstGeom prst="roundRect">
            <a:avLst>
              <a:gd name="adj" fmla="val 82464"/>
            </a:avLst>
          </a:prstGeom>
          <a:solidFill>
            <a:srgbClr val="3371A5"/>
          </a:solidFill>
          <a:ln/>
        </p:spPr>
      </p:sp>
      <p:sp>
        <p:nvSpPr>
          <p:cNvPr id="6" name="Shape 4"/>
          <p:cNvSpPr/>
          <p:nvPr/>
        </p:nvSpPr>
        <p:spPr>
          <a:xfrm>
            <a:off x="3657540" y="2310646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3371A5"/>
          </a:solidFill>
          <a:ln/>
        </p:spPr>
      </p:sp>
      <p:sp>
        <p:nvSpPr>
          <p:cNvPr id="7" name="Text 5"/>
          <p:cNvSpPr/>
          <p:nvPr/>
        </p:nvSpPr>
        <p:spPr>
          <a:xfrm>
            <a:off x="3872925" y="2490192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6"/>
          <p:cNvSpPr/>
          <p:nvPr/>
        </p:nvSpPr>
        <p:spPr>
          <a:xfrm>
            <a:off x="1107519" y="3268028"/>
            <a:ext cx="395597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Germany Retention Taskforce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107519" y="3763566"/>
            <a:ext cx="581822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Conduct localized analysis and competitive reviews to address the 32.44% churn crisis.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7434858" y="2669619"/>
            <a:ext cx="6357818" cy="2129790"/>
          </a:xfrm>
          <a:prstGeom prst="roundRect">
            <a:avLst>
              <a:gd name="adj" fmla="val 6869"/>
            </a:avLst>
          </a:prstGeom>
          <a:solidFill>
            <a:srgbClr val="FAF5EB"/>
          </a:solidFill>
          <a:ln/>
        </p:spPr>
      </p:sp>
      <p:sp>
        <p:nvSpPr>
          <p:cNvPr id="11" name="Shape 9"/>
          <p:cNvSpPr/>
          <p:nvPr/>
        </p:nvSpPr>
        <p:spPr>
          <a:xfrm>
            <a:off x="7434858" y="2639139"/>
            <a:ext cx="6357818" cy="121920"/>
          </a:xfrm>
          <a:prstGeom prst="roundRect">
            <a:avLst>
              <a:gd name="adj" fmla="val 82464"/>
            </a:avLst>
          </a:prstGeom>
          <a:solidFill>
            <a:srgbClr val="3371A5"/>
          </a:solidFill>
          <a:ln/>
        </p:spPr>
      </p:sp>
      <p:sp>
        <p:nvSpPr>
          <p:cNvPr id="12" name="Shape 10"/>
          <p:cNvSpPr/>
          <p:nvPr/>
        </p:nvSpPr>
        <p:spPr>
          <a:xfrm>
            <a:off x="10254675" y="2310646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3371A5"/>
          </a:solidFill>
          <a:ln/>
        </p:spPr>
      </p:sp>
      <p:sp>
        <p:nvSpPr>
          <p:cNvPr id="13" name="Text 11"/>
          <p:cNvSpPr/>
          <p:nvPr/>
        </p:nvSpPr>
        <p:spPr>
          <a:xfrm>
            <a:off x="10470059" y="2490192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2</a:t>
            </a:r>
            <a:endParaRPr lang="en-US" sz="2250" dirty="0"/>
          </a:p>
        </p:txBody>
      </p:sp>
      <p:sp>
        <p:nvSpPr>
          <p:cNvPr id="14" name="Text 12"/>
          <p:cNvSpPr/>
          <p:nvPr/>
        </p:nvSpPr>
        <p:spPr>
          <a:xfrm>
            <a:off x="7704653" y="3268028"/>
            <a:ext cx="286297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Product Cross-Selling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704653" y="3763566"/>
            <a:ext cx="581822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Move single-product customers toward two-product status to hit the 7.58% loyalty sweet spot.</a:t>
            </a:r>
            <a:endParaRPr lang="en-US" sz="1850" dirty="0"/>
          </a:p>
        </p:txBody>
      </p:sp>
      <p:sp>
        <p:nvSpPr>
          <p:cNvPr id="16" name="Shape 14"/>
          <p:cNvSpPr/>
          <p:nvPr/>
        </p:nvSpPr>
        <p:spPr>
          <a:xfrm>
            <a:off x="837724" y="5397698"/>
            <a:ext cx="6357818" cy="2129790"/>
          </a:xfrm>
          <a:prstGeom prst="roundRect">
            <a:avLst>
              <a:gd name="adj" fmla="val 6869"/>
            </a:avLst>
          </a:prstGeom>
          <a:solidFill>
            <a:srgbClr val="FAF5EB"/>
          </a:solidFill>
          <a:ln/>
        </p:spPr>
      </p:sp>
      <p:sp>
        <p:nvSpPr>
          <p:cNvPr id="17" name="Shape 15"/>
          <p:cNvSpPr/>
          <p:nvPr/>
        </p:nvSpPr>
        <p:spPr>
          <a:xfrm>
            <a:off x="837724" y="5367218"/>
            <a:ext cx="6357818" cy="121920"/>
          </a:xfrm>
          <a:prstGeom prst="roundRect">
            <a:avLst>
              <a:gd name="adj" fmla="val 82464"/>
            </a:avLst>
          </a:prstGeom>
          <a:solidFill>
            <a:srgbClr val="3371A5"/>
          </a:solidFill>
          <a:ln/>
        </p:spPr>
      </p:sp>
      <p:sp>
        <p:nvSpPr>
          <p:cNvPr id="18" name="Shape 16"/>
          <p:cNvSpPr/>
          <p:nvPr/>
        </p:nvSpPr>
        <p:spPr>
          <a:xfrm>
            <a:off x="3657540" y="5038725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3371A5"/>
          </a:solidFill>
          <a:ln/>
        </p:spPr>
      </p:sp>
      <p:sp>
        <p:nvSpPr>
          <p:cNvPr id="19" name="Text 17"/>
          <p:cNvSpPr/>
          <p:nvPr/>
        </p:nvSpPr>
        <p:spPr>
          <a:xfrm>
            <a:off x="3872925" y="5218271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3</a:t>
            </a:r>
            <a:endParaRPr lang="en-US" sz="2250" dirty="0"/>
          </a:p>
        </p:txBody>
      </p:sp>
      <p:sp>
        <p:nvSpPr>
          <p:cNvPr id="20" name="Text 18"/>
          <p:cNvSpPr/>
          <p:nvPr/>
        </p:nvSpPr>
        <p:spPr>
          <a:xfrm>
            <a:off x="1107519" y="5996107"/>
            <a:ext cx="389548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Re-engage Inactive Members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1107519" y="6491645"/>
            <a:ext cx="581822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Launch automated win-back campaigns targeting the 26.85% inactive churn segment.</a:t>
            </a:r>
            <a:endParaRPr lang="en-US" sz="1850" dirty="0"/>
          </a:p>
        </p:txBody>
      </p:sp>
      <p:sp>
        <p:nvSpPr>
          <p:cNvPr id="22" name="Shape 20"/>
          <p:cNvSpPr/>
          <p:nvPr/>
        </p:nvSpPr>
        <p:spPr>
          <a:xfrm>
            <a:off x="7434858" y="5397698"/>
            <a:ext cx="6357818" cy="2129790"/>
          </a:xfrm>
          <a:prstGeom prst="roundRect">
            <a:avLst>
              <a:gd name="adj" fmla="val 6869"/>
            </a:avLst>
          </a:prstGeom>
          <a:solidFill>
            <a:srgbClr val="FAF5EB"/>
          </a:solidFill>
          <a:ln/>
        </p:spPr>
      </p:sp>
      <p:sp>
        <p:nvSpPr>
          <p:cNvPr id="23" name="Shape 21"/>
          <p:cNvSpPr/>
          <p:nvPr/>
        </p:nvSpPr>
        <p:spPr>
          <a:xfrm>
            <a:off x="7434858" y="5367218"/>
            <a:ext cx="6357818" cy="121920"/>
          </a:xfrm>
          <a:prstGeom prst="roundRect">
            <a:avLst>
              <a:gd name="adj" fmla="val 82464"/>
            </a:avLst>
          </a:prstGeom>
          <a:solidFill>
            <a:srgbClr val="3371A5"/>
          </a:solidFill>
          <a:ln/>
        </p:spPr>
      </p:sp>
      <p:sp>
        <p:nvSpPr>
          <p:cNvPr id="24" name="Shape 22"/>
          <p:cNvSpPr/>
          <p:nvPr/>
        </p:nvSpPr>
        <p:spPr>
          <a:xfrm>
            <a:off x="10254675" y="5038725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3371A5"/>
          </a:solidFill>
          <a:ln/>
        </p:spPr>
      </p:sp>
      <p:sp>
        <p:nvSpPr>
          <p:cNvPr id="25" name="Text 23"/>
          <p:cNvSpPr/>
          <p:nvPr/>
        </p:nvSpPr>
        <p:spPr>
          <a:xfrm>
            <a:off x="10470059" y="5218271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4</a:t>
            </a:r>
            <a:endParaRPr lang="en-US" sz="2250" dirty="0"/>
          </a:p>
        </p:txBody>
      </p:sp>
      <p:sp>
        <p:nvSpPr>
          <p:cNvPr id="26" name="Text 24"/>
          <p:cNvSpPr/>
          <p:nvPr/>
        </p:nvSpPr>
        <p:spPr>
          <a:xfrm>
            <a:off x="7704653" y="5996107"/>
            <a:ext cx="291131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Early Warning System</a:t>
            </a:r>
            <a:endParaRPr lang="en-US" sz="2200" dirty="0"/>
          </a:p>
        </p:txBody>
      </p:sp>
      <p:sp>
        <p:nvSpPr>
          <p:cNvPr id="27" name="Text 25"/>
          <p:cNvSpPr/>
          <p:nvPr/>
        </p:nvSpPr>
        <p:spPr>
          <a:xfrm>
            <a:off x="7704653" y="6491645"/>
            <a:ext cx="581822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Route at-risk leads to Customer Success with retention incentives — fee waivers, loyalty rewards.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08917"/>
            <a:ext cx="891123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Early Warning System Integration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5654635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>
              <a:solidFill>
                <a:srgbClr val="2B3541"/>
              </a:solidFill>
              <a:latin typeface="Funnel Sans" pitchFamily="34" charset="0"/>
              <a:ea typeface="Funnel Sans" pitchFamily="34" charset="-122"/>
              <a:cs typeface="Funnel Sans" pitchFamily="34" charset="-120"/>
            </a:endParaRPr>
          </a:p>
          <a:p>
            <a:pPr marL="0" indent="0" algn="l">
              <a:lnSpc>
                <a:spcPts val="3000"/>
              </a:lnSpc>
              <a:buNone/>
            </a:pPr>
            <a:endParaRPr lang="en-US" sz="1850" dirty="0">
              <a:solidFill>
                <a:srgbClr val="2B3541"/>
              </a:solidFill>
              <a:latin typeface="Funnel Sans" pitchFamily="34" charset="0"/>
              <a:ea typeface="Funnel Sans" pitchFamily="34" charset="-122"/>
              <a:cs typeface="Funnel Sans" pitchFamily="34" charset="-120"/>
            </a:endParaRPr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EWS pipeline transforms predictive scores into actionable retention workflows, ensuring at-risk customers receive proactive outreach before they leave.</a:t>
            </a:r>
            <a:endParaRPr lang="en-US" sz="185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0F74B7-B24D-7CA6-C5E0-E509BD6E1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4727" y="2582207"/>
            <a:ext cx="11139055" cy="35433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579</Words>
  <Application>Microsoft Macintosh PowerPoint</Application>
  <PresentationFormat>Custom</PresentationFormat>
  <Paragraphs>95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Funnel Display</vt:lpstr>
      <vt:lpstr>Arial</vt:lpstr>
      <vt:lpstr>Funnel Sans</vt:lpstr>
      <vt:lpstr>-apple-system, BlinkMacSystemFont, Segoe UI, Roboto, Helvetica Neue, Arial, sans-serif Medium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Toàn Nguyễn</cp:lastModifiedBy>
  <cp:revision>2</cp:revision>
  <dcterms:created xsi:type="dcterms:W3CDTF">2026-02-27T11:42:19Z</dcterms:created>
  <dcterms:modified xsi:type="dcterms:W3CDTF">2026-02-27T11:51:02Z</dcterms:modified>
</cp:coreProperties>
</file>